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72" r:id="rId4"/>
    <p:sldId id="274" r:id="rId5"/>
    <p:sldId id="271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0D0AC-FCC5-453A-A75E-15774D1DAFA5}" type="datetimeFigureOut">
              <a:rPr lang="es-ES_tradnl"/>
              <a:pPr>
                <a:defRPr/>
              </a:pPr>
              <a:t>01/07/2016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E2C66-4CBD-476A-9710-DA8A50ADC76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51441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34498-1B87-43AD-BF2C-B16FDED53CC4}" type="datetimeFigureOut">
              <a:rPr lang="es-ES_tradnl"/>
              <a:pPr>
                <a:defRPr/>
              </a:pPr>
              <a:t>01/07/2016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34736-78BA-474E-9FCD-6C6C632C0D0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1855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6B4D2-98CA-4F2B-B449-52A6A7D03155}" type="datetimeFigureOut">
              <a:rPr lang="es-ES_tradnl"/>
              <a:pPr>
                <a:defRPr/>
              </a:pPr>
              <a:t>01/07/2016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423BE-5134-4B72-A559-7DE97ED4189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15976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C822B-C096-42CB-808F-4CFE9E2AE225}" type="datetimeFigureOut">
              <a:rPr lang="es-ES_tradnl"/>
              <a:pPr>
                <a:defRPr/>
              </a:pPr>
              <a:t>01/07/2016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9EBCE-5372-41FF-99F0-9F467D24CCA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904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F587C-05BC-4C98-8472-E3788A6ED0B3}" type="datetimeFigureOut">
              <a:rPr lang="es-ES_tradnl"/>
              <a:pPr>
                <a:defRPr/>
              </a:pPr>
              <a:t>01/07/2016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725F-692D-412D-8E18-186B45D65B2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24549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B3768-ECEF-45F5-BD62-80609A0688B5}" type="datetimeFigureOut">
              <a:rPr lang="es-ES_tradnl"/>
              <a:pPr>
                <a:defRPr/>
              </a:pPr>
              <a:t>01/07/2016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05D57-77E7-438C-8D47-2E331B1DBE0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67657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127DB-8884-4F36-B54E-7F99E4E7E20D}" type="datetimeFigureOut">
              <a:rPr lang="es-ES_tradnl"/>
              <a:pPr>
                <a:defRPr/>
              </a:pPr>
              <a:t>01/07/2016</a:t>
            </a:fld>
            <a:endParaRPr lang="es-ES_tradn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A8FB1-3683-4578-8E05-AD3F22F5017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4808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B866D-1DD1-4AE9-BA02-7E88CB7B62B0}" type="datetimeFigureOut">
              <a:rPr lang="es-ES_tradnl"/>
              <a:pPr>
                <a:defRPr/>
              </a:pPr>
              <a:t>01/07/2016</a:t>
            </a:fld>
            <a:endParaRPr lang="es-ES_tradn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9B06F-1B74-4D90-A3FA-7EF6D1667D4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88173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7ACF5-798E-4F62-8E5E-B8E1EF367FD0}" type="datetimeFigureOut">
              <a:rPr lang="es-ES_tradnl"/>
              <a:pPr>
                <a:defRPr/>
              </a:pPr>
              <a:t>01/07/2016</a:t>
            </a:fld>
            <a:endParaRPr lang="es-ES_tradnl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FC945-0E06-4B8C-9716-000CDF8F0F0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60850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074B7-85BD-47A4-A91F-FE902A07560B}" type="datetimeFigureOut">
              <a:rPr lang="es-ES_tradnl"/>
              <a:pPr>
                <a:defRPr/>
              </a:pPr>
              <a:t>01/07/2016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BFCA3-68E9-4B71-8761-4B42AF1C1E3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683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39D8F-9FA1-484D-96B6-52ADD82AD248}" type="datetimeFigureOut">
              <a:rPr lang="es-ES_tradnl"/>
              <a:pPr>
                <a:defRPr/>
              </a:pPr>
              <a:t>01/07/2016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5B53E-EBEF-4F66-935C-E19743B73B4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437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título del patrón</a:t>
            </a:r>
            <a:endParaRPr lang="es-ES_tradnl" altLang="es-AR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texto del patrón</a:t>
            </a:r>
          </a:p>
          <a:p>
            <a:pPr lvl="1"/>
            <a:r>
              <a:rPr lang="es-ES" altLang="es-AR" smtClean="0"/>
              <a:t>Segundo nivel</a:t>
            </a:r>
          </a:p>
          <a:p>
            <a:pPr lvl="2"/>
            <a:r>
              <a:rPr lang="es-ES" altLang="es-AR" smtClean="0"/>
              <a:t>Tercer nivel</a:t>
            </a:r>
          </a:p>
          <a:p>
            <a:pPr lvl="3"/>
            <a:r>
              <a:rPr lang="es-ES" altLang="es-AR" smtClean="0"/>
              <a:t>Cuarto nivel</a:t>
            </a:r>
          </a:p>
          <a:p>
            <a:pPr lvl="4"/>
            <a:r>
              <a:rPr lang="es-ES" altLang="es-AR" smtClean="0"/>
              <a:t>Quinto nivel</a:t>
            </a:r>
            <a:endParaRPr lang="es-ES_tradnl" altLang="es-A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CD7322-906B-42C6-920F-FB675374ECA8}" type="datetimeFigureOut">
              <a:rPr lang="es-ES_tradnl"/>
              <a:pPr>
                <a:defRPr/>
              </a:pPr>
              <a:t>01/07/2016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DF0C3D-B55A-4D17-993D-44C7FB6FD6C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87852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373688"/>
            <a:ext cx="87852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844675"/>
            <a:ext cx="491648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027113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6 Rectángulo"/>
          <p:cNvSpPr>
            <a:spLocks noChangeArrowheads="1"/>
          </p:cNvSpPr>
          <p:nvPr/>
        </p:nvSpPr>
        <p:spPr bwMode="auto">
          <a:xfrm>
            <a:off x="1763713" y="1484313"/>
            <a:ext cx="6408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AR" b="1">
                <a:solidFill>
                  <a:srgbClr val="C00000"/>
                </a:solidFill>
                <a:latin typeface="Calibri" pitchFamily="34" charset="0"/>
              </a:rPr>
              <a:t>Capacidad de producción del sector y costo laboral de fabricación</a:t>
            </a:r>
            <a:endParaRPr lang="es-ES_tradnl" altLang="es-AR" i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6 Rectángulo"/>
          <p:cNvSpPr>
            <a:spLocks noChangeArrowheads="1"/>
          </p:cNvSpPr>
          <p:nvPr/>
        </p:nvSpPr>
        <p:spPr bwMode="auto">
          <a:xfrm>
            <a:off x="1763713" y="1989138"/>
            <a:ext cx="640873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_tradnl" sz="1600" dirty="0">
                <a:solidFill>
                  <a:srgbClr val="C00000"/>
                </a:solidFill>
              </a:rPr>
              <a:t>•</a:t>
            </a:r>
            <a:r>
              <a:rPr lang="es-ES_tradnl" sz="1600" dirty="0"/>
              <a:t> </a:t>
            </a:r>
            <a:r>
              <a:rPr lang="es-ES_tradnl" sz="1500" dirty="0">
                <a:latin typeface="+mj-lt"/>
              </a:rPr>
              <a:t>El sector en su conjunto tiene una capacidad de producción anual de </a:t>
            </a:r>
            <a:r>
              <a:rPr lang="es-ES_tradnl" sz="1500" b="1" dirty="0">
                <a:latin typeface="+mj-lt"/>
              </a:rPr>
              <a:t>4,84 millones de horas de trabajo.</a:t>
            </a:r>
          </a:p>
          <a:p>
            <a:pPr>
              <a:lnSpc>
                <a:spcPct val="150000"/>
              </a:lnSpc>
              <a:defRPr/>
            </a:pPr>
            <a:r>
              <a:rPr lang="es-ES_tradnl" sz="1600" b="1" dirty="0">
                <a:solidFill>
                  <a:srgbClr val="C00000"/>
                </a:solidFill>
              </a:rPr>
              <a:t>•</a:t>
            </a:r>
            <a:r>
              <a:rPr lang="es-ES_tradnl" sz="1600" b="1" dirty="0"/>
              <a:t> </a:t>
            </a:r>
            <a:r>
              <a:rPr lang="es-ES_tradnl" sz="1500" b="1" dirty="0">
                <a:latin typeface="+mj-lt"/>
              </a:rPr>
              <a:t>El 65% de las horas disponibles se las lleva el sector automotriz</a:t>
            </a:r>
          </a:p>
          <a:p>
            <a:pPr>
              <a:lnSpc>
                <a:spcPct val="150000"/>
              </a:lnSpc>
              <a:defRPr/>
            </a:pPr>
            <a:r>
              <a:rPr lang="es-ES_tradnl" sz="1600" dirty="0">
                <a:solidFill>
                  <a:srgbClr val="C00000"/>
                </a:solidFill>
              </a:rPr>
              <a:t>•</a:t>
            </a:r>
            <a:r>
              <a:rPr lang="es-ES_tradnl" sz="1600" dirty="0"/>
              <a:t> </a:t>
            </a:r>
            <a:r>
              <a:rPr lang="es-ES_tradnl" sz="1500" b="1" dirty="0">
                <a:latin typeface="+mj-lt"/>
              </a:rPr>
              <a:t>El 35% restante se divide en sectores como: línea blanca, electrodomésticos, </a:t>
            </a:r>
          </a:p>
          <a:p>
            <a:pPr>
              <a:defRPr/>
            </a:pPr>
            <a:r>
              <a:rPr lang="es-ES_tradnl" sz="1500" b="1" dirty="0">
                <a:latin typeface="+mj-lt"/>
              </a:rPr>
              <a:t>línea marrón, juguetería, línea Jardín, cosmética, etc.</a:t>
            </a:r>
          </a:p>
          <a:p>
            <a:pPr>
              <a:lnSpc>
                <a:spcPct val="150000"/>
              </a:lnSpc>
              <a:defRPr/>
            </a:pPr>
            <a:r>
              <a:rPr lang="es-ES_tradnl" sz="1600" dirty="0">
                <a:solidFill>
                  <a:srgbClr val="C00000"/>
                </a:solidFill>
              </a:rPr>
              <a:t>•</a:t>
            </a:r>
            <a:r>
              <a:rPr lang="es-ES_tradnl" sz="1600" dirty="0"/>
              <a:t> </a:t>
            </a:r>
            <a:r>
              <a:rPr lang="es-ES_tradnl" sz="1500" dirty="0">
                <a:latin typeface="+mj-lt"/>
              </a:rPr>
              <a:t>La incidencia del sector automotriz en empresas de gran porte es de un 84%. </a:t>
            </a:r>
          </a:p>
          <a:p>
            <a:pPr>
              <a:defRPr/>
            </a:pPr>
            <a:r>
              <a:rPr lang="es-ES_tradnl" sz="1500" dirty="0">
                <a:latin typeface="+mj-lt"/>
              </a:rPr>
              <a:t>En las empresas medianas es de un 70% y en las pymes pequeñas es de un 50%.</a:t>
            </a:r>
          </a:p>
          <a:p>
            <a:pPr>
              <a:lnSpc>
                <a:spcPct val="150000"/>
              </a:lnSpc>
              <a:defRPr/>
            </a:pPr>
            <a:r>
              <a:rPr lang="es-ES_tradnl" sz="1600" dirty="0">
                <a:solidFill>
                  <a:srgbClr val="C00000"/>
                </a:solidFill>
              </a:rPr>
              <a:t>•</a:t>
            </a:r>
            <a:r>
              <a:rPr lang="es-ES_tradnl" sz="1600" dirty="0"/>
              <a:t> </a:t>
            </a:r>
            <a:r>
              <a:rPr lang="es-ES_tradnl" sz="1500" dirty="0">
                <a:latin typeface="+mj-lt"/>
              </a:rPr>
              <a:t>Las 223 empresas chicas participan en conjunto del 45% de la capacidad de </a:t>
            </a:r>
          </a:p>
          <a:p>
            <a:pPr>
              <a:defRPr/>
            </a:pPr>
            <a:r>
              <a:rPr lang="es-ES_tradnl" sz="1500" dirty="0">
                <a:latin typeface="+mj-lt"/>
              </a:rPr>
              <a:t>horas disponibles.</a:t>
            </a:r>
          </a:p>
          <a:p>
            <a:pPr>
              <a:lnSpc>
                <a:spcPct val="150000"/>
              </a:lnSpc>
              <a:defRPr/>
            </a:pPr>
            <a:r>
              <a:rPr lang="es-ES_tradnl" sz="1600" dirty="0">
                <a:solidFill>
                  <a:srgbClr val="C00000"/>
                </a:solidFill>
              </a:rPr>
              <a:t>•</a:t>
            </a:r>
            <a:r>
              <a:rPr lang="es-ES_tradnl" sz="1600" dirty="0"/>
              <a:t> </a:t>
            </a:r>
            <a:r>
              <a:rPr lang="es-ES_tradnl" sz="1500" dirty="0">
                <a:latin typeface="+mj-lt"/>
              </a:rPr>
              <a:t>Las empresas de los segmentos medios y grandes explican el 55% restante</a:t>
            </a:r>
            <a:r>
              <a:rPr lang="es-ES_tradnl" sz="1500" dirty="0" smtClean="0">
                <a:latin typeface="+mj-lt"/>
              </a:rPr>
              <a:t>.</a:t>
            </a:r>
            <a:endParaRPr lang="es-ES_tradnl" sz="1500" dirty="0">
              <a:latin typeface="+mj-lt"/>
            </a:endParaRPr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0350"/>
            <a:ext cx="201612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027113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6 Rectángulo"/>
          <p:cNvSpPr>
            <a:spLocks noChangeArrowheads="1"/>
          </p:cNvSpPr>
          <p:nvPr/>
        </p:nvSpPr>
        <p:spPr bwMode="auto">
          <a:xfrm>
            <a:off x="1763713" y="1484313"/>
            <a:ext cx="6408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AR" b="1">
                <a:solidFill>
                  <a:srgbClr val="C00000"/>
                </a:solidFill>
                <a:latin typeface="Calibri" pitchFamily="34" charset="0"/>
              </a:rPr>
              <a:t>Estructura de las empresas</a:t>
            </a:r>
            <a:endParaRPr lang="es-ES_tradnl" altLang="es-AR" i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6 Rectángulo"/>
          <p:cNvSpPr>
            <a:spLocks noChangeArrowheads="1"/>
          </p:cNvSpPr>
          <p:nvPr/>
        </p:nvSpPr>
        <p:spPr bwMode="auto">
          <a:xfrm>
            <a:off x="1763713" y="1989138"/>
            <a:ext cx="6408737" cy="37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_tradnl" sz="1600" dirty="0" smtClean="0">
                <a:latin typeface="+mj-lt"/>
              </a:rPr>
              <a:t>El 99% de las empresas del sector son familiares con sus propietarios al frente.</a:t>
            </a:r>
            <a:endParaRPr lang="es-ES_tradnl" sz="1600" dirty="0">
              <a:latin typeface="+mj-lt"/>
            </a:endParaRPr>
          </a:p>
          <a:p>
            <a:pPr>
              <a:defRPr/>
            </a:pPr>
            <a:endParaRPr lang="es-ES_tradnl" sz="1600" dirty="0">
              <a:latin typeface="+mj-lt"/>
            </a:endParaRPr>
          </a:p>
          <a:p>
            <a:pPr>
              <a:defRPr/>
            </a:pPr>
            <a:r>
              <a:rPr lang="es-ES_tradnl" sz="1600" dirty="0">
                <a:latin typeface="+mj-lt"/>
              </a:rPr>
              <a:t>En los últimos años la mayoría de las empresas han empezado un proceso de tecnificación, producto de la necesidad de aumentar la productividad y bajar los costos de </a:t>
            </a:r>
            <a:r>
              <a:rPr lang="es-ES_tradnl" sz="1600" dirty="0" smtClean="0">
                <a:latin typeface="+mj-lt"/>
              </a:rPr>
              <a:t>producción para poder competir con los productos importados provenientes de países orientales</a:t>
            </a:r>
            <a:endParaRPr lang="es-ES_tradnl" sz="1600" dirty="0">
              <a:latin typeface="+mj-lt"/>
            </a:endParaRPr>
          </a:p>
          <a:p>
            <a:pPr>
              <a:defRPr/>
            </a:pPr>
            <a:endParaRPr lang="es-ES_tradnl" sz="1600" dirty="0">
              <a:latin typeface="+mj-lt"/>
            </a:endParaRPr>
          </a:p>
          <a:p>
            <a:pPr>
              <a:defRPr/>
            </a:pPr>
            <a:r>
              <a:rPr lang="es-ES_tradnl" sz="1600" dirty="0">
                <a:latin typeface="+mj-lt"/>
              </a:rPr>
              <a:t>El conocimiento tecnológico por parte de los propietarios ha sido clave en el desarrollo del sector de los últimos años. </a:t>
            </a:r>
          </a:p>
          <a:p>
            <a:pPr>
              <a:defRPr/>
            </a:pPr>
            <a:endParaRPr lang="es-ES_tradnl" sz="1600" dirty="0">
              <a:latin typeface="+mj-lt"/>
            </a:endParaRPr>
          </a:p>
          <a:p>
            <a:pPr>
              <a:defRPr/>
            </a:pPr>
            <a:r>
              <a:rPr lang="es-ES_tradnl" sz="1600" dirty="0">
                <a:latin typeface="+mj-lt"/>
              </a:rPr>
              <a:t>La capacitación del personal </a:t>
            </a:r>
            <a:r>
              <a:rPr lang="es-ES_tradnl" sz="1600" dirty="0" smtClean="0">
                <a:latin typeface="+mj-lt"/>
              </a:rPr>
              <a:t>esta orientada a la capacitación permanente mediante cursos superiores, ya en curso en Córdoba y muy pronto en Bs. As.</a:t>
            </a:r>
            <a:endParaRPr lang="es-ES_tradnl" sz="1600" dirty="0">
              <a:latin typeface="+mj-lt"/>
            </a:endParaRPr>
          </a:p>
          <a:p>
            <a:pPr>
              <a:defRPr/>
            </a:pPr>
            <a:endParaRPr lang="es-ES_tradnl" sz="1500" dirty="0">
              <a:latin typeface="+mj-lt"/>
            </a:endParaRPr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0350"/>
            <a:ext cx="201612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027113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6 Rectángulo"/>
          <p:cNvSpPr>
            <a:spLocks noChangeArrowheads="1"/>
          </p:cNvSpPr>
          <p:nvPr/>
        </p:nvSpPr>
        <p:spPr bwMode="auto">
          <a:xfrm>
            <a:off x="1763713" y="1484313"/>
            <a:ext cx="6408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AR" b="1">
                <a:solidFill>
                  <a:srgbClr val="C00000"/>
                </a:solidFill>
                <a:latin typeface="Calibri" pitchFamily="34" charset="0"/>
              </a:rPr>
              <a:t>Conclusiones</a:t>
            </a:r>
            <a:endParaRPr lang="es-ES_tradnl" altLang="es-AR" i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6 Rectángulo"/>
          <p:cNvSpPr>
            <a:spLocks noChangeArrowheads="1"/>
          </p:cNvSpPr>
          <p:nvPr/>
        </p:nvSpPr>
        <p:spPr bwMode="auto">
          <a:xfrm>
            <a:off x="1763713" y="1989138"/>
            <a:ext cx="6408737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_tradnl" sz="1600" dirty="0">
                <a:solidFill>
                  <a:srgbClr val="C00000"/>
                </a:solidFill>
              </a:rPr>
              <a:t>•</a:t>
            </a:r>
            <a:r>
              <a:rPr lang="es-ES_tradnl" sz="1600" dirty="0"/>
              <a:t> </a:t>
            </a:r>
            <a:r>
              <a:rPr lang="es-ES_tradnl" sz="1600" dirty="0">
                <a:latin typeface="+mj-lt"/>
              </a:rPr>
              <a:t>La industria de matrices y moldes en el mundo tiene alto contenido tecnológico.</a:t>
            </a:r>
          </a:p>
          <a:p>
            <a:pPr>
              <a:lnSpc>
                <a:spcPct val="150000"/>
              </a:lnSpc>
              <a:defRPr/>
            </a:pPr>
            <a:r>
              <a:rPr lang="es-ES_tradnl" sz="1600" dirty="0">
                <a:solidFill>
                  <a:srgbClr val="C00000"/>
                </a:solidFill>
              </a:rPr>
              <a:t>•</a:t>
            </a:r>
            <a:r>
              <a:rPr lang="es-ES_tradnl" sz="1600" dirty="0"/>
              <a:t> </a:t>
            </a:r>
            <a:r>
              <a:rPr lang="es-ES_tradnl" sz="1600" dirty="0">
                <a:latin typeface="+mj-lt"/>
              </a:rPr>
              <a:t>El sector es “mano de obra-intensivo”, y además de alta calificación.</a:t>
            </a:r>
          </a:p>
          <a:p>
            <a:pPr>
              <a:lnSpc>
                <a:spcPct val="150000"/>
              </a:lnSpc>
              <a:defRPr/>
            </a:pPr>
            <a:r>
              <a:rPr lang="es-ES_tradnl" sz="1600" dirty="0">
                <a:solidFill>
                  <a:srgbClr val="C00000"/>
                </a:solidFill>
              </a:rPr>
              <a:t>•</a:t>
            </a:r>
            <a:r>
              <a:rPr lang="es-ES_tradnl" sz="1600" dirty="0"/>
              <a:t> </a:t>
            </a:r>
            <a:r>
              <a:rPr lang="es-ES_tradnl" sz="1600" dirty="0">
                <a:latin typeface="+mj-lt"/>
              </a:rPr>
              <a:t>Se observa que en los </a:t>
            </a:r>
            <a:r>
              <a:rPr lang="es-ES_tradnl" sz="1600" dirty="0" err="1">
                <a:latin typeface="+mj-lt"/>
              </a:rPr>
              <a:t>ultimos</a:t>
            </a:r>
            <a:r>
              <a:rPr lang="es-ES_tradnl" sz="1600" dirty="0">
                <a:latin typeface="+mj-lt"/>
              </a:rPr>
              <a:t> años la producción mundial de Matrices y</a:t>
            </a:r>
          </a:p>
          <a:p>
            <a:pPr>
              <a:defRPr/>
            </a:pPr>
            <a:r>
              <a:rPr lang="es-ES_tradnl" sz="1600" dirty="0">
                <a:latin typeface="+mj-lt"/>
              </a:rPr>
              <a:t>Moldes se concentra principalmente es China, Tailandia y </a:t>
            </a:r>
            <a:r>
              <a:rPr lang="es-ES_tradnl" sz="1600" dirty="0" err="1">
                <a:latin typeface="+mj-lt"/>
              </a:rPr>
              <a:t>Korea</a:t>
            </a:r>
            <a:r>
              <a:rPr lang="es-ES_tradnl" sz="1600" dirty="0">
                <a:latin typeface="+mj-lt"/>
              </a:rPr>
              <a:t> del Norte. Estas condiciones son estructurales y obedecen a cambios en los centros de producción mundiales orientados principalmente por las terminales automotrices.</a:t>
            </a:r>
          </a:p>
          <a:p>
            <a:pPr>
              <a:lnSpc>
                <a:spcPct val="150000"/>
              </a:lnSpc>
              <a:defRPr/>
            </a:pPr>
            <a:r>
              <a:rPr lang="es-ES_tradnl" sz="1600" dirty="0">
                <a:solidFill>
                  <a:srgbClr val="C00000"/>
                </a:solidFill>
              </a:rPr>
              <a:t>•</a:t>
            </a:r>
            <a:r>
              <a:rPr lang="es-ES_tradnl" sz="1600" dirty="0"/>
              <a:t> </a:t>
            </a:r>
            <a:r>
              <a:rPr lang="es-ES_tradnl" sz="1600" dirty="0">
                <a:latin typeface="+mj-lt"/>
              </a:rPr>
              <a:t>La industria de M&amp;M es un sector estratégico en el marco de un proceso</a:t>
            </a:r>
          </a:p>
          <a:p>
            <a:pPr>
              <a:defRPr/>
            </a:pPr>
            <a:r>
              <a:rPr lang="es-ES_tradnl" sz="1600" dirty="0">
                <a:latin typeface="+mj-lt"/>
              </a:rPr>
              <a:t>de desarrollo industrial. </a:t>
            </a:r>
          </a:p>
          <a:p>
            <a:pPr>
              <a:lnSpc>
                <a:spcPct val="150000"/>
              </a:lnSpc>
              <a:defRPr/>
            </a:pPr>
            <a:r>
              <a:rPr lang="es-ES_tradnl" sz="1600" dirty="0">
                <a:solidFill>
                  <a:srgbClr val="C00000"/>
                </a:solidFill>
              </a:rPr>
              <a:t>•</a:t>
            </a:r>
            <a:r>
              <a:rPr lang="es-ES_tradnl" sz="1600" dirty="0"/>
              <a:t> </a:t>
            </a:r>
            <a:r>
              <a:rPr lang="es-ES_tradnl" sz="1600" dirty="0">
                <a:latin typeface="+mj-lt"/>
              </a:rPr>
              <a:t>Bajo este concepto, nuestra cámara gestiona por los intereses del sector</a:t>
            </a:r>
          </a:p>
          <a:p>
            <a:pPr>
              <a:defRPr/>
            </a:pPr>
            <a:r>
              <a:rPr lang="es-ES_tradnl" sz="1600" dirty="0">
                <a:latin typeface="+mj-lt"/>
              </a:rPr>
              <a:t>en general y por los intereses particulares de las empresas que la componen.</a:t>
            </a:r>
          </a:p>
          <a:p>
            <a:pPr>
              <a:defRPr/>
            </a:pPr>
            <a:endParaRPr lang="es-ES_tradnl" sz="1500" dirty="0">
              <a:latin typeface="+mj-lt"/>
            </a:endParaRPr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0350"/>
            <a:ext cx="201612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027113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0350"/>
            <a:ext cx="201612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6 Rectángulo"/>
          <p:cNvSpPr>
            <a:spLocks noChangeArrowheads="1"/>
          </p:cNvSpPr>
          <p:nvPr/>
        </p:nvSpPr>
        <p:spPr bwMode="auto">
          <a:xfrm>
            <a:off x="1763713" y="1484313"/>
            <a:ext cx="6408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_tradnl" altLang="es-AR" b="1">
                <a:solidFill>
                  <a:srgbClr val="C00000"/>
                </a:solidFill>
                <a:latin typeface="Calibri" pitchFamily="34" charset="0"/>
              </a:rPr>
              <a:t>Información General</a:t>
            </a:r>
            <a:endParaRPr lang="es-ES_tradnl" altLang="es-AR" i="1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3078" name="Picture 6" descr="E:\BackUp Head Office\CRESTA ROJA\Descartes\para tirar\PASAR\Revista Informe Industrial\CAMYM\cuadro nuev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91790"/>
            <a:ext cx="4754336" cy="420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027113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0350"/>
            <a:ext cx="201612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E:\BackUp Head Office\CRESTA ROJA\Descartes\para tirar\PASAR\Revista Informe Industrial\CAMYM\mapa 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00808"/>
            <a:ext cx="5718002" cy="421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BackUp Head Office\CRESTA ROJA\Descartes\para tirar\PASAR\Revista Informe Industrial\CAMYM\mapa 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26631"/>
            <a:ext cx="5903778" cy="438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027113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0350"/>
            <a:ext cx="201612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49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027113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0350"/>
            <a:ext cx="201612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6 Rectángulo"/>
          <p:cNvSpPr>
            <a:spLocks noChangeArrowheads="1"/>
          </p:cNvSpPr>
          <p:nvPr/>
        </p:nvSpPr>
        <p:spPr bwMode="auto">
          <a:xfrm>
            <a:off x="1763713" y="1484313"/>
            <a:ext cx="6408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_tradnl" altLang="es-AR" b="1">
                <a:solidFill>
                  <a:srgbClr val="C00000"/>
                </a:solidFill>
                <a:latin typeface="Calibri" pitchFamily="34" charset="0"/>
              </a:rPr>
              <a:t>Evolución del comercio exterior entre 2003 y 2013</a:t>
            </a:r>
            <a:endParaRPr lang="es-ES_tradnl" altLang="es-AR" i="1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16832"/>
            <a:ext cx="5611813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800759" y="5733256"/>
            <a:ext cx="590465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300" b="1" dirty="0">
                <a:solidFill>
                  <a:srgbClr val="C00000"/>
                </a:solidFill>
                <a:latin typeface="+mj-lt"/>
              </a:rPr>
              <a:t>10 años de superávit en la </a:t>
            </a:r>
            <a:r>
              <a:rPr lang="es-AR" sz="2300" b="1" dirty="0" smtClean="0">
                <a:solidFill>
                  <a:srgbClr val="C00000"/>
                </a:solidFill>
                <a:latin typeface="+mj-lt"/>
              </a:rPr>
              <a:t>balanza </a:t>
            </a:r>
            <a:r>
              <a:rPr lang="es-AR" sz="2300" b="1" dirty="0">
                <a:solidFill>
                  <a:srgbClr val="C00000"/>
                </a:solidFill>
                <a:latin typeface="+mj-lt"/>
              </a:rPr>
              <a:t>comercial.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027113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6 Rectángulo"/>
          <p:cNvSpPr>
            <a:spLocks noChangeArrowheads="1"/>
          </p:cNvSpPr>
          <p:nvPr/>
        </p:nvSpPr>
        <p:spPr bwMode="auto">
          <a:xfrm>
            <a:off x="1763713" y="1484313"/>
            <a:ext cx="6408737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_tradnl" altLang="es-AR" b="1" dirty="0">
                <a:solidFill>
                  <a:srgbClr val="C00000"/>
                </a:solidFill>
                <a:latin typeface="Calibri" pitchFamily="34" charset="0"/>
              </a:rPr>
              <a:t>Origen </a:t>
            </a:r>
            <a:r>
              <a:rPr lang="es-ES_tradnl" altLang="es-AR" b="1" dirty="0" smtClean="0">
                <a:solidFill>
                  <a:srgbClr val="C00000"/>
                </a:solidFill>
                <a:latin typeface="Calibri" pitchFamily="34" charset="0"/>
              </a:rPr>
              <a:t>de las Importaciones</a:t>
            </a:r>
            <a:endParaRPr lang="es-ES_tradnl" altLang="es-AR" sz="1500" dirty="0">
              <a:latin typeface="Calibri" pitchFamily="34" charset="0"/>
            </a:endParaRPr>
          </a:p>
          <a:p>
            <a:pPr algn="just" eaLnBrk="1" hangingPunct="1"/>
            <a:endParaRPr lang="es-ES_tradnl" altLang="es-AR" sz="1500" dirty="0">
              <a:latin typeface="Calibri" pitchFamily="34" charset="0"/>
            </a:endParaRPr>
          </a:p>
          <a:p>
            <a:pPr algn="just" eaLnBrk="1" hangingPunct="1"/>
            <a:endParaRPr lang="es-ES_tradnl" altLang="es-AR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6 Rectángulo"/>
          <p:cNvSpPr>
            <a:spLocks noChangeArrowheads="1"/>
          </p:cNvSpPr>
          <p:nvPr/>
        </p:nvSpPr>
        <p:spPr bwMode="auto">
          <a:xfrm>
            <a:off x="1806575" y="1989138"/>
            <a:ext cx="640873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1700" dirty="0">
                <a:latin typeface="+mj-lt"/>
              </a:rPr>
              <a:t> </a:t>
            </a:r>
            <a:r>
              <a:rPr lang="es-ES_tradnl" sz="1700" dirty="0">
                <a:solidFill>
                  <a:srgbClr val="C00000"/>
                </a:solidFill>
              </a:rPr>
              <a:t>•</a:t>
            </a:r>
            <a:r>
              <a:rPr lang="es-ES_tradnl" sz="1700" dirty="0"/>
              <a:t> </a:t>
            </a:r>
            <a:r>
              <a:rPr lang="es-ES" sz="1700" dirty="0">
                <a:latin typeface="+mj-lt"/>
              </a:rPr>
              <a:t>El 58% de las importaciones proviene de China, Brasil y </a:t>
            </a:r>
            <a:r>
              <a:rPr lang="es-ES" sz="1700" dirty="0" err="1">
                <a:latin typeface="+mj-lt"/>
              </a:rPr>
              <a:t>Korea</a:t>
            </a:r>
            <a:r>
              <a:rPr lang="es-ES" sz="1700" dirty="0">
                <a:latin typeface="+mj-lt"/>
              </a:rPr>
              <a:t> del Sur.</a:t>
            </a:r>
            <a:endParaRPr lang="es-ES_tradnl" sz="1700" dirty="0">
              <a:latin typeface="+mj-lt"/>
            </a:endParaRPr>
          </a:p>
          <a:p>
            <a:pPr>
              <a:defRPr/>
            </a:pPr>
            <a:r>
              <a:rPr lang="es-ES" sz="1700" dirty="0">
                <a:latin typeface="+mj-lt"/>
              </a:rPr>
              <a:t> </a:t>
            </a:r>
            <a:endParaRPr lang="es-ES_tradnl" sz="1700" dirty="0">
              <a:latin typeface="+mj-lt"/>
            </a:endParaRPr>
          </a:p>
          <a:p>
            <a:pPr>
              <a:defRPr/>
            </a:pPr>
            <a:r>
              <a:rPr lang="es-ES_tradnl" sz="1700" dirty="0">
                <a:solidFill>
                  <a:srgbClr val="C00000"/>
                </a:solidFill>
              </a:rPr>
              <a:t>•</a:t>
            </a:r>
            <a:r>
              <a:rPr lang="es-ES_tradnl" sz="1700" dirty="0"/>
              <a:t> </a:t>
            </a:r>
            <a:r>
              <a:rPr lang="es-ES" sz="1700" dirty="0">
                <a:latin typeface="+mj-lt"/>
              </a:rPr>
              <a:t>El 77% de las importaciones son de Moldes de inyección de plásticos, el 23% restante es de Matrices.</a:t>
            </a:r>
            <a:endParaRPr lang="es-ES_tradnl" sz="1700" dirty="0">
              <a:latin typeface="+mj-lt"/>
            </a:endParaRPr>
          </a:p>
          <a:p>
            <a:pPr>
              <a:defRPr/>
            </a:pPr>
            <a:r>
              <a:rPr lang="es-ES" sz="1700" dirty="0">
                <a:latin typeface="+mj-lt"/>
              </a:rPr>
              <a:t> </a:t>
            </a:r>
            <a:endParaRPr lang="es-ES_tradnl" sz="1700" dirty="0">
              <a:latin typeface="+mj-lt"/>
            </a:endParaRPr>
          </a:p>
          <a:p>
            <a:pPr>
              <a:defRPr/>
            </a:pPr>
            <a:r>
              <a:rPr lang="es-ES_tradnl" sz="1700" dirty="0">
                <a:solidFill>
                  <a:srgbClr val="C00000"/>
                </a:solidFill>
              </a:rPr>
              <a:t>•</a:t>
            </a:r>
            <a:r>
              <a:rPr lang="es-ES_tradnl" sz="1700" dirty="0"/>
              <a:t> </a:t>
            </a:r>
            <a:r>
              <a:rPr lang="es-ES" sz="1700" dirty="0">
                <a:latin typeface="+mj-lt"/>
              </a:rPr>
              <a:t>Otros países de origen de las importaciones son: Italia, Alemania, Japón, Canadá, otros</a:t>
            </a:r>
            <a:r>
              <a:rPr lang="es-ES" sz="1700" dirty="0" smtClean="0">
                <a:latin typeface="+mj-lt"/>
              </a:rPr>
              <a:t>.</a:t>
            </a:r>
          </a:p>
          <a:p>
            <a:pPr>
              <a:defRPr/>
            </a:pPr>
            <a:endParaRPr lang="es-ES" sz="1700" dirty="0">
              <a:latin typeface="+mj-lt"/>
            </a:endParaRPr>
          </a:p>
          <a:p>
            <a:pPr algn="just">
              <a:defRPr/>
            </a:pPr>
            <a:r>
              <a:rPr lang="es-ES_tradnl" altLang="es-AR" b="1" dirty="0">
                <a:solidFill>
                  <a:srgbClr val="C00000"/>
                </a:solidFill>
                <a:latin typeface="Calibri" pitchFamily="34" charset="0"/>
              </a:rPr>
              <a:t>Destino de las exportaciones</a:t>
            </a:r>
          </a:p>
          <a:p>
            <a:pPr>
              <a:defRPr/>
            </a:pPr>
            <a:endParaRPr lang="es-ES" sz="1700" dirty="0">
              <a:latin typeface="+mj-lt"/>
            </a:endParaRPr>
          </a:p>
          <a:p>
            <a:pPr>
              <a:defRPr/>
            </a:pPr>
            <a:r>
              <a:rPr lang="es-ES_tradnl" sz="1700" dirty="0">
                <a:solidFill>
                  <a:srgbClr val="C00000"/>
                </a:solidFill>
                <a:latin typeface="+mj-lt"/>
              </a:rPr>
              <a:t>•</a:t>
            </a:r>
            <a:r>
              <a:rPr lang="es-ES_tradnl" sz="1700" dirty="0">
                <a:latin typeface="+mj-lt"/>
              </a:rPr>
              <a:t> </a:t>
            </a:r>
            <a:r>
              <a:rPr lang="es-ES" sz="1700" dirty="0">
                <a:latin typeface="+mj-lt"/>
              </a:rPr>
              <a:t>En el año 2012, el 64% de las exportaciones de Matrices y Moldes se dirigieron a Brasil, donde el 83% fueron matrices.</a:t>
            </a:r>
            <a:endParaRPr lang="es-ES_tradnl" sz="1700" dirty="0">
              <a:latin typeface="+mj-lt"/>
            </a:endParaRPr>
          </a:p>
          <a:p>
            <a:pPr>
              <a:defRPr/>
            </a:pPr>
            <a:r>
              <a:rPr lang="es-ES" sz="1700" dirty="0">
                <a:latin typeface="+mj-lt"/>
              </a:rPr>
              <a:t> </a:t>
            </a:r>
            <a:endParaRPr lang="es-ES_tradnl" sz="1700" dirty="0">
              <a:latin typeface="+mj-lt"/>
            </a:endParaRPr>
          </a:p>
          <a:p>
            <a:pPr>
              <a:defRPr/>
            </a:pPr>
            <a:r>
              <a:rPr lang="es-ES_tradnl" sz="1700" dirty="0">
                <a:solidFill>
                  <a:srgbClr val="C00000"/>
                </a:solidFill>
                <a:latin typeface="+mj-lt"/>
              </a:rPr>
              <a:t>•</a:t>
            </a:r>
            <a:r>
              <a:rPr lang="es-ES_tradnl" sz="1700" dirty="0">
                <a:latin typeface="+mj-lt"/>
              </a:rPr>
              <a:t> </a:t>
            </a:r>
            <a:r>
              <a:rPr lang="es-ES" sz="1700" dirty="0">
                <a:latin typeface="+mj-lt"/>
              </a:rPr>
              <a:t>Las exportaciones de moldes se encuentran más diversificadas, siendo los destinos principales de exportación: Chile, Costa Rica, Uruguay, Bolivia, Italia, Alemania y Otros.</a:t>
            </a:r>
            <a:endParaRPr lang="es-ES_tradnl" sz="1700" dirty="0">
              <a:latin typeface="+mj-lt"/>
            </a:endParaRPr>
          </a:p>
          <a:p>
            <a:pPr>
              <a:defRPr/>
            </a:pPr>
            <a:endParaRPr lang="es-ES_tradnl" sz="1700" dirty="0">
              <a:latin typeface="+mj-lt"/>
            </a:endParaRPr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0350"/>
            <a:ext cx="201612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027113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6 Rectángulo"/>
          <p:cNvSpPr>
            <a:spLocks noChangeArrowheads="1"/>
          </p:cNvSpPr>
          <p:nvPr/>
        </p:nvSpPr>
        <p:spPr bwMode="auto">
          <a:xfrm>
            <a:off x="1763713" y="1484313"/>
            <a:ext cx="64087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AR" b="1">
                <a:solidFill>
                  <a:srgbClr val="C00000"/>
                </a:solidFill>
                <a:latin typeface="Calibri" pitchFamily="34" charset="0"/>
              </a:rPr>
              <a:t>CAMYM considera que el sector de matrices y moldes es estratégico para el desarrollo industrial de la Argentina</a:t>
            </a:r>
            <a:endParaRPr lang="es-ES_tradnl" altLang="es-AR" sz="1500">
              <a:latin typeface="Calibri" pitchFamily="34" charset="0"/>
            </a:endParaRPr>
          </a:p>
          <a:p>
            <a:pPr algn="just" eaLnBrk="1" hangingPunct="1"/>
            <a:endParaRPr lang="es-ES_tradnl" altLang="es-AR" i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6 Rectángulo"/>
          <p:cNvSpPr>
            <a:spLocks noChangeArrowheads="1"/>
          </p:cNvSpPr>
          <p:nvPr/>
        </p:nvSpPr>
        <p:spPr bwMode="auto">
          <a:xfrm>
            <a:off x="1763713" y="2252663"/>
            <a:ext cx="6408737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_tradnl" sz="1700" dirty="0">
                <a:solidFill>
                  <a:srgbClr val="C00000"/>
                </a:solidFill>
                <a:latin typeface="+mj-lt"/>
              </a:rPr>
              <a:t>•</a:t>
            </a:r>
            <a:r>
              <a:rPr lang="es-ES_tradnl" sz="1700" dirty="0">
                <a:latin typeface="+mj-lt"/>
              </a:rPr>
              <a:t> Acumula </a:t>
            </a:r>
            <a:r>
              <a:rPr lang="es-ES_tradnl" sz="1700" dirty="0" smtClean="0">
                <a:latin typeface="+mj-lt"/>
              </a:rPr>
              <a:t>conocimientos al incorporar permanentemente los últimos adelantos tecnológicos a nivel mundial.</a:t>
            </a:r>
            <a:endParaRPr lang="es-ES_tradnl" sz="1700" dirty="0">
              <a:latin typeface="+mj-lt"/>
            </a:endParaRPr>
          </a:p>
          <a:p>
            <a:pPr>
              <a:defRPr/>
            </a:pPr>
            <a:endParaRPr lang="es-ES_tradnl" sz="1700" dirty="0">
              <a:latin typeface="+mj-lt"/>
            </a:endParaRPr>
          </a:p>
          <a:p>
            <a:pPr>
              <a:defRPr/>
            </a:pPr>
            <a:r>
              <a:rPr lang="es-ES_tradnl" sz="1700" dirty="0">
                <a:solidFill>
                  <a:srgbClr val="C00000"/>
                </a:solidFill>
              </a:rPr>
              <a:t>•</a:t>
            </a:r>
            <a:r>
              <a:rPr lang="es-ES_tradnl" sz="1700" dirty="0">
                <a:latin typeface="+mj-lt"/>
              </a:rPr>
              <a:t> Se incorpora en productos y en procesos muy distintos.</a:t>
            </a:r>
          </a:p>
          <a:p>
            <a:pPr>
              <a:defRPr/>
            </a:pPr>
            <a:endParaRPr lang="es-ES_tradnl" sz="1700" dirty="0">
              <a:latin typeface="+mj-lt"/>
            </a:endParaRPr>
          </a:p>
          <a:p>
            <a:pPr>
              <a:defRPr/>
            </a:pPr>
            <a:r>
              <a:rPr lang="es-ES_tradnl" sz="1700" dirty="0">
                <a:solidFill>
                  <a:srgbClr val="C00000"/>
                </a:solidFill>
              </a:rPr>
              <a:t>•</a:t>
            </a:r>
            <a:r>
              <a:rPr lang="es-ES_tradnl" sz="1700" dirty="0">
                <a:latin typeface="+mj-lt"/>
              </a:rPr>
              <a:t> Enriquece la cultura tecnológica nacional, generando soberanía tecnológica.</a:t>
            </a:r>
          </a:p>
          <a:p>
            <a:pPr>
              <a:defRPr/>
            </a:pPr>
            <a:endParaRPr lang="es-ES_tradnl" sz="1700" dirty="0">
              <a:latin typeface="+mj-lt"/>
            </a:endParaRPr>
          </a:p>
          <a:p>
            <a:pPr>
              <a:defRPr/>
            </a:pPr>
            <a:r>
              <a:rPr lang="es-ES_tradnl" sz="1700" dirty="0">
                <a:solidFill>
                  <a:srgbClr val="C00000"/>
                </a:solidFill>
              </a:rPr>
              <a:t>•</a:t>
            </a:r>
            <a:r>
              <a:rPr lang="es-ES_tradnl" sz="1700" dirty="0">
                <a:latin typeface="+mj-lt"/>
              </a:rPr>
              <a:t> Optimiza los recursos y materias primas.</a:t>
            </a:r>
          </a:p>
          <a:p>
            <a:pPr>
              <a:defRPr/>
            </a:pPr>
            <a:endParaRPr lang="es-ES_tradnl" sz="1700" dirty="0">
              <a:latin typeface="+mj-lt"/>
            </a:endParaRPr>
          </a:p>
          <a:p>
            <a:pPr>
              <a:defRPr/>
            </a:pPr>
            <a:r>
              <a:rPr lang="es-ES_tradnl" sz="1700" dirty="0">
                <a:solidFill>
                  <a:srgbClr val="C00000"/>
                </a:solidFill>
              </a:rPr>
              <a:t>•</a:t>
            </a:r>
            <a:r>
              <a:rPr lang="es-ES_tradnl" sz="1700" dirty="0">
                <a:latin typeface="+mj-lt"/>
              </a:rPr>
              <a:t> Domina los aspectos técnicos del bien en sí mismo.</a:t>
            </a:r>
          </a:p>
          <a:p>
            <a:pPr>
              <a:defRPr/>
            </a:pPr>
            <a:endParaRPr lang="es-ES_tradnl" sz="1700" dirty="0">
              <a:latin typeface="+mj-lt"/>
            </a:endParaRPr>
          </a:p>
          <a:p>
            <a:pPr>
              <a:defRPr/>
            </a:pPr>
            <a:r>
              <a:rPr lang="es-ES_tradnl" sz="1700" dirty="0">
                <a:solidFill>
                  <a:srgbClr val="C00000"/>
                </a:solidFill>
              </a:rPr>
              <a:t>•</a:t>
            </a:r>
            <a:r>
              <a:rPr lang="es-ES_tradnl" sz="1700" dirty="0">
                <a:latin typeface="+mj-lt"/>
              </a:rPr>
              <a:t> Difusión de tecnologías en condiciones ajustadas a las necesidades del país.</a:t>
            </a:r>
          </a:p>
        </p:txBody>
      </p:sp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0350"/>
            <a:ext cx="201612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027113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6 Rectángulo"/>
          <p:cNvSpPr>
            <a:spLocks noChangeArrowheads="1"/>
          </p:cNvSpPr>
          <p:nvPr/>
        </p:nvSpPr>
        <p:spPr bwMode="auto">
          <a:xfrm>
            <a:off x="1763713" y="1484313"/>
            <a:ext cx="6408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AR" b="1">
                <a:solidFill>
                  <a:srgbClr val="C00000"/>
                </a:solidFill>
                <a:latin typeface="Calibri" pitchFamily="34" charset="0"/>
              </a:rPr>
              <a:t>Generación de empleo</a:t>
            </a:r>
            <a:endParaRPr lang="es-ES_tradnl" altLang="es-AR" i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6 Rectángulo"/>
          <p:cNvSpPr>
            <a:spLocks noChangeArrowheads="1"/>
          </p:cNvSpPr>
          <p:nvPr/>
        </p:nvSpPr>
        <p:spPr bwMode="auto">
          <a:xfrm>
            <a:off x="1763713" y="2252663"/>
            <a:ext cx="6408737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_tradnl" sz="1700" dirty="0">
                <a:solidFill>
                  <a:srgbClr val="C00000"/>
                </a:solidFill>
              </a:rPr>
              <a:t>•</a:t>
            </a:r>
            <a:r>
              <a:rPr lang="es-ES_tradnl" sz="1700" dirty="0"/>
              <a:t> </a:t>
            </a:r>
            <a:r>
              <a:rPr lang="es-ES_tradnl" sz="1700" dirty="0">
                <a:latin typeface="+mj-lt"/>
              </a:rPr>
              <a:t>Trabajo retribuido </a:t>
            </a:r>
            <a:r>
              <a:rPr lang="es-ES_tradnl" sz="1700" dirty="0" smtClean="0">
                <a:latin typeface="+mj-lt"/>
              </a:rPr>
              <a:t>(máximos salarios de la industria metalúrgica)</a:t>
            </a:r>
            <a:endParaRPr lang="es-ES_tradnl" sz="1700" dirty="0">
              <a:latin typeface="+mj-lt"/>
            </a:endParaRPr>
          </a:p>
          <a:p>
            <a:pPr>
              <a:defRPr/>
            </a:pPr>
            <a:endParaRPr lang="es-ES_tradnl" sz="1700" dirty="0">
              <a:latin typeface="+mj-lt"/>
            </a:endParaRPr>
          </a:p>
          <a:p>
            <a:pPr>
              <a:defRPr/>
            </a:pPr>
            <a:r>
              <a:rPr lang="es-ES_tradnl" sz="1700" dirty="0">
                <a:solidFill>
                  <a:srgbClr val="C00000"/>
                </a:solidFill>
              </a:rPr>
              <a:t>•</a:t>
            </a:r>
            <a:r>
              <a:rPr lang="es-ES_tradnl" sz="1700" dirty="0"/>
              <a:t> </a:t>
            </a:r>
            <a:r>
              <a:rPr lang="es-ES_tradnl" sz="1700" dirty="0">
                <a:latin typeface="+mj-lt"/>
              </a:rPr>
              <a:t>El sector genera </a:t>
            </a:r>
            <a:r>
              <a:rPr lang="es-ES_tradnl" sz="1700" b="1" dirty="0">
                <a:latin typeface="+mj-lt"/>
              </a:rPr>
              <a:t>más puestos de trabajo </a:t>
            </a:r>
            <a:r>
              <a:rPr lang="es-ES_tradnl" sz="1700" dirty="0">
                <a:latin typeface="+mj-lt"/>
              </a:rPr>
              <a:t>por millón de pesos producido que el conjunto del sector manufacturero. </a:t>
            </a:r>
          </a:p>
          <a:p>
            <a:pPr>
              <a:defRPr/>
            </a:pPr>
            <a:endParaRPr lang="es-ES_tradnl" sz="1700" dirty="0">
              <a:latin typeface="+mj-lt"/>
            </a:endParaRPr>
          </a:p>
          <a:p>
            <a:pPr>
              <a:defRPr/>
            </a:pPr>
            <a:r>
              <a:rPr lang="es-ES_tradnl" sz="1700" dirty="0">
                <a:solidFill>
                  <a:srgbClr val="C00000"/>
                </a:solidFill>
              </a:rPr>
              <a:t>•</a:t>
            </a:r>
            <a:r>
              <a:rPr lang="es-ES_tradnl" sz="1700" dirty="0"/>
              <a:t> </a:t>
            </a:r>
            <a:r>
              <a:rPr lang="es-ES_tradnl" sz="1700" dirty="0">
                <a:latin typeface="+mj-lt"/>
              </a:rPr>
              <a:t>Esto refleja el carácter “mano de obra-intensivo” del sector, y además de alta calificación.</a:t>
            </a:r>
          </a:p>
        </p:txBody>
      </p:sp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0350"/>
            <a:ext cx="201612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027113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6 Rectángulo"/>
          <p:cNvSpPr>
            <a:spLocks noChangeArrowheads="1"/>
          </p:cNvSpPr>
          <p:nvPr/>
        </p:nvSpPr>
        <p:spPr bwMode="auto">
          <a:xfrm>
            <a:off x="1763713" y="1484313"/>
            <a:ext cx="6408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AR" b="1">
                <a:solidFill>
                  <a:srgbClr val="C00000"/>
                </a:solidFill>
                <a:latin typeface="Calibri" pitchFamily="34" charset="0"/>
              </a:rPr>
              <a:t>Datos del sector de matrices y moldes en la Argentina</a:t>
            </a:r>
            <a:endParaRPr lang="es-ES_tradnl" altLang="es-AR" i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6 Rectángulo"/>
          <p:cNvSpPr>
            <a:spLocks noChangeArrowheads="1"/>
          </p:cNvSpPr>
          <p:nvPr/>
        </p:nvSpPr>
        <p:spPr bwMode="auto">
          <a:xfrm>
            <a:off x="1763713" y="1989138"/>
            <a:ext cx="6408737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_tradnl" sz="1700" dirty="0">
                <a:latin typeface="+mj-lt"/>
              </a:rPr>
              <a:t>230 empresas dedicas a la fabricación de Matrices y Moldes en la Argentina.</a:t>
            </a:r>
          </a:p>
          <a:p>
            <a:pPr>
              <a:defRPr/>
            </a:pPr>
            <a:endParaRPr lang="es-ES_tradnl" sz="1700" dirty="0">
              <a:latin typeface="+mj-lt"/>
            </a:endParaRPr>
          </a:p>
          <a:p>
            <a:pPr>
              <a:defRPr/>
            </a:pPr>
            <a:r>
              <a:rPr lang="es-ES_tradnl" sz="1700" dirty="0">
                <a:latin typeface="+mj-lt"/>
              </a:rPr>
              <a:t>2300 puestos de trabajo directos.</a:t>
            </a:r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0350"/>
            <a:ext cx="201612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381375"/>
            <a:ext cx="5045075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563</Words>
  <Application>Microsoft Office PowerPoint</Application>
  <PresentationFormat>Presentación en pantalla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User-pc</cp:lastModifiedBy>
  <cp:revision>58</cp:revision>
  <dcterms:created xsi:type="dcterms:W3CDTF">2012-11-15T13:31:59Z</dcterms:created>
  <dcterms:modified xsi:type="dcterms:W3CDTF">2016-07-01T13:31:57Z</dcterms:modified>
</cp:coreProperties>
</file>