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1" r:id="rId3"/>
    <p:sldId id="302" r:id="rId4"/>
    <p:sldId id="303" r:id="rId5"/>
    <p:sldId id="306" r:id="rId6"/>
    <p:sldId id="305" r:id="rId7"/>
    <p:sldId id="307" r:id="rId8"/>
    <p:sldId id="304" r:id="rId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D0AC-FCC5-453A-A75E-15774D1DAFA5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2C66-4CBD-476A-9710-DA8A50ADC7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4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4498-1B87-43AD-BF2C-B16FDED53CC4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4736-78BA-474E-9FCD-6C6C632C0D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85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B4D2-98CA-4F2B-B449-52A6A7D03155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23BE-5134-4B72-A559-7DE97ED418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59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822B-C096-42CB-808F-4CFE9E2AE225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EBCE-5372-41FF-99F0-9F467D24CCA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0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587C-05BC-4C98-8472-E3788A6ED0B3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725F-692D-412D-8E18-186B45D65B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5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3768-ECEF-45F5-BD62-80609A0688B5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5D57-77E7-438C-8D47-2E331B1DBE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76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27DB-8884-4F36-B54E-7F99E4E7E20D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8FB1-3683-4578-8E05-AD3F22F501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80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866D-1DD1-4AE9-BA02-7E88CB7B62B0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B06F-1B74-4D90-A3FA-7EF6D1667D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817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ACF5-798E-4F62-8E5E-B8E1EF367FD0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C945-0E06-4B8C-9716-000CDF8F0F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085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74B7-85BD-47A4-A91F-FE902A07560B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FCA3-68E9-4B71-8761-4B42AF1C1E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8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9D8F-9FA1-484D-96B6-52ADD82AD248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B53E-EBEF-4F66-935C-E19743B73B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3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ES_tradnl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ES_tradnl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D7322-906B-42C6-920F-FB675374ECA8}" type="datetimeFigureOut">
              <a:rPr lang="es-ES_tradnl"/>
              <a:pPr>
                <a:defRPr/>
              </a:pPr>
              <a:t>20/07/2017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F0C3D-B55A-4D17-993D-44C7FB6FD6C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7" y="22034"/>
            <a:ext cx="2134377" cy="68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368609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68760" y="3066926"/>
            <a:ext cx="647970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33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PAC</a:t>
            </a:r>
          </a:p>
          <a:p>
            <a:pPr lvl="0"/>
            <a:r>
              <a:rPr lang="es-ES_tradnl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Programa de Acceso al Crédito y la Competitividad</a:t>
            </a:r>
          </a:p>
          <a:p>
            <a:pPr lvl="0"/>
            <a:r>
              <a:rPr lang="es-ES_tradnl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Aportes No reembolsables para Matrices y Moldes (ANR)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222" y="4786483"/>
            <a:ext cx="8856290" cy="159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7576"/>
            <a:ext cx="1872208" cy="8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35" y="-11885"/>
            <a:ext cx="141609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9592" y="2705893"/>
            <a:ext cx="3424896" cy="22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14664" y="764704"/>
            <a:ext cx="73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20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PAC reintegra hasta el 60% del total de un proyecto con un máximo de $400.000 de Aportes No Reembolsables</a:t>
            </a:r>
          </a:p>
          <a:p>
            <a:pPr lvl="0"/>
            <a:r>
              <a:rPr lang="es-ES_tradnl" sz="20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(no deben ser devueltos por la empresa; no es crédito).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0528" y="4149080"/>
            <a:ext cx="19061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35696" y="1844824"/>
            <a:ext cx="73338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Desarrollo de software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Diseño de Redes Informáticas </a:t>
            </a:r>
          </a:p>
          <a:p>
            <a:pPr lvl="0"/>
            <a:r>
              <a:rPr lang="es-ES_tradnl" sz="15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Diseño y Construcción de Moldes y Matrices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Diseño y Desarrollo de Prototipos </a:t>
            </a:r>
          </a:p>
          <a:p>
            <a:pPr lvl="0"/>
            <a:r>
              <a:rPr lang="es-ES_tradnl" sz="1500" dirty="0" err="1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Testeos</a:t>
            </a:r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Gestión Ambiental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Incorporación de tecnología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Investigación y desarrollo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Reingeniería de procesos industriales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Diseño de producto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Seguridad e Higiene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Producción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Implantación de Sistemas de calidad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Calidad de producto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Certificación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Costos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Logística 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Reorganización de procesos administrativos</a:t>
            </a:r>
          </a:p>
          <a:p>
            <a:pPr lvl="0"/>
            <a:r>
              <a:rPr lang="es-ES_tradnl" sz="15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35" y="-11885"/>
            <a:ext cx="141609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1545" y="4149080"/>
            <a:ext cx="1921276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4664" y="692696"/>
            <a:ext cx="741580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33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¿Quiénes califican para el PACC?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7576"/>
            <a:ext cx="1872208" cy="8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8680" y="1556792"/>
            <a:ext cx="7189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Empresa Pyme con DOS (2) años o más de actividad económica verificable conforme surja de la documentación </a:t>
            </a:r>
            <a:r>
              <a:rPr lang="es-ES_tradnl" sz="1600" dirty="0" err="1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respaldatoria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47664" y="2204864"/>
            <a:ext cx="7189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Deberá tener un código de actividad elegible.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8681" y="2628201"/>
            <a:ext cx="7189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Empresa debe estar radicada en la Argentina, poseer CUIT y tener una participación accionaria nacional igual o mayor al 51 %.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58681" y="3306470"/>
            <a:ext cx="7189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caso de ser importadoras su facturación de bienes importados debe ser menor o igual al 25%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47664" y="4005064"/>
            <a:ext cx="7189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 estarán habilitadas a presentar PROYECTOS las EMPRESAS que registren deudas fiscales y/o previsionales exigibles con la AFIP.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58681" y="4716433"/>
            <a:ext cx="7189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Una Empresa no podrá ser beneficiaria de más de DOS (2) PDE presentado en el marco de anteriores convocatorias del PAC.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35" y="-11885"/>
            <a:ext cx="141609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1545" y="4149080"/>
            <a:ext cx="1906095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4664" y="692696"/>
            <a:ext cx="7415808" cy="104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33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 la empresa califica,</a:t>
            </a:r>
          </a:p>
          <a:p>
            <a:pPr lvl="0">
              <a:lnSpc>
                <a:spcPts val="3500"/>
              </a:lnSpc>
            </a:pPr>
            <a:r>
              <a:rPr lang="es-ES_tradnl" sz="33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los pasos a seguir son: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4613" y="1916832"/>
            <a:ext cx="69847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13766" y="1988840"/>
            <a:ext cx="65417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s-ES_tradnl" sz="1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Completar los datos de la empresa y el proveedor (anexo I)</a:t>
            </a:r>
          </a:p>
          <a:p>
            <a:pPr lvl="0">
              <a:lnSpc>
                <a:spcPts val="2400"/>
              </a:lnSpc>
            </a:pPr>
            <a:r>
              <a:rPr lang="es-ES_tradnl" sz="1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Completar los datos del proyecto (anexo II)</a:t>
            </a:r>
          </a:p>
          <a:p>
            <a:pPr lvl="0">
              <a:lnSpc>
                <a:spcPts val="2400"/>
              </a:lnSpc>
            </a:pPr>
            <a:r>
              <a:rPr lang="es-ES_tradnl" sz="17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Factura proforma o presupuesto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835696" y="3573016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Una vez recibida esta información, se hace la presentación </a:t>
            </a:r>
            <a:r>
              <a:rPr lang="es-ES_tradnl" sz="1600" dirty="0" err="1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line.</a:t>
            </a:r>
          </a:p>
          <a:p>
            <a:pPr lvl="0"/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aproximadamente un mes el proyecto sale pre-aprobado.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35696" y="4235604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partir de esa fecha se pueden realizar los pagos.</a:t>
            </a:r>
          </a:p>
          <a:p>
            <a:pPr lvl="0"/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todos los casos, sólo se reconocerán los pagos realizados por las EMPRESAS a través de transferencias interbancarias efectuadas en forma electrónica o mediante cheques de su cuenta bancaria, en moneda nacional de la REPÚBLICA ARGENTINA, excluida el Impuesto al Valor Agregado (IVA).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7576"/>
            <a:ext cx="1872208" cy="8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13662" y="3101463"/>
            <a:ext cx="7416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4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Todos los datos serán tratados con estricta confidencialidad.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7576"/>
            <a:ext cx="1872208" cy="8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35" y="-11885"/>
            <a:ext cx="141609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0528" y="4149080"/>
            <a:ext cx="19061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04664" y="888975"/>
            <a:ext cx="7415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4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ETAPAS DE UN PROYECTO PARA UN MOLDE DE 3 MESES DE PRODUCCIÓN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3263" y="1340768"/>
            <a:ext cx="63831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35" y="-11885"/>
            <a:ext cx="141609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2562" y="4149080"/>
            <a:ext cx="1907285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4664" y="692696"/>
            <a:ext cx="66957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33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CAMYM tiene más de</a:t>
            </a:r>
          </a:p>
          <a:p>
            <a:pPr lvl="0"/>
            <a:r>
              <a:rPr lang="es-ES_tradnl" sz="33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50 proyectos presentados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63688" y="2899970"/>
            <a:ext cx="691276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FOHAMA ELECTROMECANICA SRL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GEPH SA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TANQUES ARGENTINOS SRL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FUINYTER SH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HERRAJES MI SRL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ROTOKING SRL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DAYSAL SRL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AUTOMOVIL SRL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7576"/>
            <a:ext cx="1872208" cy="8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63688" y="1988840"/>
            <a:ext cx="69127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9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Algunos ejemplos de empresas con PAC aprobados gestionados por CAMYM: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40152" y="2899970"/>
            <a:ext cx="6912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VILLARD Y LOUIS SA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KOLLPLAST SRL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HERRAJES ROMA SAIC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SOYLON SH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EFELAB SA</a:t>
            </a:r>
          </a:p>
          <a:p>
            <a:pPr lvl="0"/>
            <a:r>
              <a:rPr lang="es-ES_tradnl" sz="17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• BOMBILLAS SRL</a:t>
            </a:r>
            <a:endParaRPr lang="es-ES_tradnl" sz="17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35" y="-11885"/>
            <a:ext cx="141609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1545" y="4149080"/>
            <a:ext cx="1921276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4664" y="692696"/>
            <a:ext cx="74158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25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Alcance y Condiciones económicas de CAMYM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47576"/>
            <a:ext cx="1872208" cy="8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8680" y="1340768"/>
            <a:ext cx="7189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1) 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Evaluación y análisis de los datos proporcionados por la empresa, aplicando los indicadores requeridos;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47664" y="1992317"/>
            <a:ext cx="71897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Confección DEL PROYECTO y verificación de la completitud de los datos de acuerdo a las pautas y formas establecidas en las bases y condiciones del </a:t>
            </a:r>
            <a:r>
              <a:rPr lang="es-ES_tradnl" sz="16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ANR PACC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previo a la presentación de la documentación requerida, los formularios, y la presentación </a:t>
            </a:r>
            <a:r>
              <a:rPr lang="es-ES_tradnl" sz="1600" dirty="0" err="1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line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47664" y="3053278"/>
            <a:ext cx="7189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3)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Presentación del proyecto ante EL PROGRAMA.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47664" y="3429000"/>
            <a:ext cx="7189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4)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Seguimiento y contestación a los posibles requerimientos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58681" y="3789040"/>
            <a:ext cx="71897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5)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Rendición del Proyecto.</a:t>
            </a:r>
          </a:p>
          <a:p>
            <a:pPr lvl="0"/>
            <a:endParaRPr lang="es-ES_tradnl" sz="1600" dirty="0" smtClean="0">
              <a:solidFill>
                <a:srgbClr val="21212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/>
            <a:r>
              <a:rPr lang="es-ES_tradnl" sz="1600" b="1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CAMYM</a:t>
            </a:r>
            <a:r>
              <a:rPr lang="es-ES_tradnl" sz="1600" dirty="0" smtClean="0">
                <a:solidFill>
                  <a:srgbClr val="21212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realizará las tareas descriptas anteriormente, percibiendo el 10% del monto total del ANR aprobado, los cuales deberán ser abonados al momento en que se haya acreditado los fondos del ANR en la cuenta de la empresa.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7" y="22034"/>
            <a:ext cx="2134377" cy="68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793" y="153208"/>
            <a:ext cx="6419825" cy="20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98" y="2060848"/>
            <a:ext cx="3839682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117030"/>
            <a:ext cx="648741" cy="4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819" y="5156632"/>
            <a:ext cx="1349413" cy="3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547664" y="5837202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Alsina 1609 - piso 7 - of. 37 - Tel.: +5411 4371-0055 - </a:t>
            </a:r>
            <a:r>
              <a:rPr lang="es-ES_tradnl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250 - Tel directo: +5411 4382-6201</a:t>
            </a:r>
          </a:p>
          <a:p>
            <a:pPr algn="ctr"/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info@camym.com.ar - www.camym.com.ar</a:t>
            </a:r>
            <a:endParaRPr lang="es-ES_tradnl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776" y="4662331"/>
            <a:ext cx="4971008" cy="3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614</Words>
  <Application>Microsoft Office PowerPoint</Application>
  <PresentationFormat>Presentación en pantalla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User-pc</cp:lastModifiedBy>
  <cp:revision>229</cp:revision>
  <dcterms:created xsi:type="dcterms:W3CDTF">2012-11-15T13:31:59Z</dcterms:created>
  <dcterms:modified xsi:type="dcterms:W3CDTF">2017-07-20T17:25:58Z</dcterms:modified>
</cp:coreProperties>
</file>